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179"/>
  </p:notesMasterIdLst>
  <p:sldIdLst>
    <p:sldId id="260" r:id="rId3"/>
    <p:sldId id="436" r:id="rId4"/>
    <p:sldId id="431" r:id="rId5"/>
    <p:sldId id="335" r:id="rId6"/>
    <p:sldId id="432" r:id="rId7"/>
    <p:sldId id="433" r:id="rId8"/>
    <p:sldId id="434" r:id="rId9"/>
    <p:sldId id="435" r:id="rId10"/>
    <p:sldId id="438" r:id="rId11"/>
    <p:sldId id="437" r:id="rId12"/>
    <p:sldId id="439" r:id="rId13"/>
    <p:sldId id="440" r:id="rId14"/>
    <p:sldId id="441" r:id="rId15"/>
    <p:sldId id="442" r:id="rId16"/>
    <p:sldId id="443" r:id="rId17"/>
    <p:sldId id="444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6" r:id="rId28"/>
    <p:sldId id="583" r:id="rId29"/>
    <p:sldId id="457" r:id="rId30"/>
    <p:sldId id="459" r:id="rId31"/>
    <p:sldId id="460" r:id="rId32"/>
    <p:sldId id="461" r:id="rId33"/>
    <p:sldId id="462" r:id="rId34"/>
    <p:sldId id="463" r:id="rId35"/>
    <p:sldId id="464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80" r:id="rId49"/>
    <p:sldId id="479" r:id="rId50"/>
    <p:sldId id="481" r:id="rId51"/>
    <p:sldId id="482" r:id="rId52"/>
    <p:sldId id="483" r:id="rId53"/>
    <p:sldId id="484" r:id="rId54"/>
    <p:sldId id="485" r:id="rId55"/>
    <p:sldId id="486" r:id="rId56"/>
    <p:sldId id="487" r:id="rId57"/>
    <p:sldId id="488" r:id="rId58"/>
    <p:sldId id="489" r:id="rId59"/>
    <p:sldId id="490" r:id="rId60"/>
    <p:sldId id="491" r:id="rId61"/>
    <p:sldId id="493" r:id="rId62"/>
    <p:sldId id="492" r:id="rId63"/>
    <p:sldId id="508" r:id="rId64"/>
    <p:sldId id="496" r:id="rId65"/>
    <p:sldId id="494" r:id="rId66"/>
    <p:sldId id="495" r:id="rId67"/>
    <p:sldId id="497" r:id="rId68"/>
    <p:sldId id="498" r:id="rId69"/>
    <p:sldId id="499" r:id="rId70"/>
    <p:sldId id="500" r:id="rId71"/>
    <p:sldId id="501" r:id="rId72"/>
    <p:sldId id="502" r:id="rId73"/>
    <p:sldId id="503" r:id="rId74"/>
    <p:sldId id="504" r:id="rId75"/>
    <p:sldId id="505" r:id="rId76"/>
    <p:sldId id="532" r:id="rId77"/>
    <p:sldId id="506" r:id="rId78"/>
    <p:sldId id="507" r:id="rId79"/>
    <p:sldId id="509" r:id="rId80"/>
    <p:sldId id="510" r:id="rId81"/>
    <p:sldId id="511" r:id="rId82"/>
    <p:sldId id="512" r:id="rId83"/>
    <p:sldId id="513" r:id="rId84"/>
    <p:sldId id="514" r:id="rId85"/>
    <p:sldId id="515" r:id="rId86"/>
    <p:sldId id="516" r:id="rId87"/>
    <p:sldId id="518" r:id="rId88"/>
    <p:sldId id="519" r:id="rId89"/>
    <p:sldId id="520" r:id="rId90"/>
    <p:sldId id="521" r:id="rId91"/>
    <p:sldId id="522" r:id="rId92"/>
    <p:sldId id="523" r:id="rId93"/>
    <p:sldId id="524" r:id="rId94"/>
    <p:sldId id="525" r:id="rId95"/>
    <p:sldId id="592" r:id="rId96"/>
    <p:sldId id="593" r:id="rId97"/>
    <p:sldId id="594" r:id="rId98"/>
    <p:sldId id="595" r:id="rId99"/>
    <p:sldId id="596" r:id="rId100"/>
    <p:sldId id="597" r:id="rId101"/>
    <p:sldId id="598" r:id="rId102"/>
    <p:sldId id="599" r:id="rId103"/>
    <p:sldId id="600" r:id="rId104"/>
    <p:sldId id="601" r:id="rId105"/>
    <p:sldId id="602" r:id="rId106"/>
    <p:sldId id="603" r:id="rId107"/>
    <p:sldId id="604" r:id="rId108"/>
    <p:sldId id="605" r:id="rId109"/>
    <p:sldId id="606" r:id="rId110"/>
    <p:sldId id="607" r:id="rId111"/>
    <p:sldId id="608" r:id="rId112"/>
    <p:sldId id="533" r:id="rId113"/>
    <p:sldId id="526" r:id="rId114"/>
    <p:sldId id="527" r:id="rId115"/>
    <p:sldId id="528" r:id="rId116"/>
    <p:sldId id="530" r:id="rId117"/>
    <p:sldId id="531" r:id="rId118"/>
    <p:sldId id="534" r:id="rId119"/>
    <p:sldId id="587" r:id="rId120"/>
    <p:sldId id="588" r:id="rId121"/>
    <p:sldId id="535" r:id="rId122"/>
    <p:sldId id="536" r:id="rId123"/>
    <p:sldId id="537" r:id="rId124"/>
    <p:sldId id="538" r:id="rId125"/>
    <p:sldId id="539" r:id="rId126"/>
    <p:sldId id="540" r:id="rId127"/>
    <p:sldId id="541" r:id="rId128"/>
    <p:sldId id="542" r:id="rId129"/>
    <p:sldId id="543" r:id="rId130"/>
    <p:sldId id="544" r:id="rId131"/>
    <p:sldId id="545" r:id="rId132"/>
    <p:sldId id="546" r:id="rId133"/>
    <p:sldId id="547" r:id="rId134"/>
    <p:sldId id="548" r:id="rId135"/>
    <p:sldId id="549" r:id="rId136"/>
    <p:sldId id="550" r:id="rId137"/>
    <p:sldId id="551" r:id="rId138"/>
    <p:sldId id="552" r:id="rId139"/>
    <p:sldId id="553" r:id="rId140"/>
    <p:sldId id="554" r:id="rId141"/>
    <p:sldId id="556" r:id="rId142"/>
    <p:sldId id="561" r:id="rId143"/>
    <p:sldId id="562" r:id="rId144"/>
    <p:sldId id="557" r:id="rId145"/>
    <p:sldId id="559" r:id="rId146"/>
    <p:sldId id="560" r:id="rId147"/>
    <p:sldId id="563" r:id="rId148"/>
    <p:sldId id="564" r:id="rId149"/>
    <p:sldId id="565" r:id="rId150"/>
    <p:sldId id="566" r:id="rId151"/>
    <p:sldId id="567" r:id="rId152"/>
    <p:sldId id="568" r:id="rId153"/>
    <p:sldId id="571" r:id="rId154"/>
    <p:sldId id="572" r:id="rId155"/>
    <p:sldId id="573" r:id="rId156"/>
    <p:sldId id="574" r:id="rId157"/>
    <p:sldId id="575" r:id="rId158"/>
    <p:sldId id="576" r:id="rId159"/>
    <p:sldId id="569" r:id="rId160"/>
    <p:sldId id="577" r:id="rId161"/>
    <p:sldId id="578" r:id="rId162"/>
    <p:sldId id="579" r:id="rId163"/>
    <p:sldId id="581" r:id="rId164"/>
    <p:sldId id="584" r:id="rId165"/>
    <p:sldId id="585" r:id="rId166"/>
    <p:sldId id="586" r:id="rId167"/>
    <p:sldId id="589" r:id="rId168"/>
    <p:sldId id="590" r:id="rId169"/>
    <p:sldId id="591" r:id="rId170"/>
    <p:sldId id="609" r:id="rId171"/>
    <p:sldId id="610" r:id="rId172"/>
    <p:sldId id="611" r:id="rId173"/>
    <p:sldId id="612" r:id="rId174"/>
    <p:sldId id="613" r:id="rId175"/>
    <p:sldId id="614" r:id="rId176"/>
    <p:sldId id="615" r:id="rId177"/>
    <p:sldId id="352" r:id="rId17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EBA0-79B5-47E3-93BD-C3F94081C3FE}" type="datetimeFigureOut">
              <a:rPr lang="zh-TW" altLang="en-US" smtClean="0"/>
              <a:t>2019/2/19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9E35D-91DE-48EF-B14B-247A56608D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76AE0-3316-45D6-B2B7-EB2AFA35008A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57" r="8482" b="19290"/>
          <a:stretch/>
        </p:blipFill>
        <p:spPr>
          <a:xfrm>
            <a:off x="-11576" y="945861"/>
            <a:ext cx="12199717" cy="59295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04" b="20026"/>
          <a:stretch/>
        </p:blipFill>
        <p:spPr>
          <a:xfrm>
            <a:off x="-11575" y="277611"/>
            <a:ext cx="3163317" cy="65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7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11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8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7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1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101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786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24CA-6C5D-4BB6-B1C9-BC2F91C4A15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2199-D38A-4187-980E-8A869DBD2BA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23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12192000" cy="12367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11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3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42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50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43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1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25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389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8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335B7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>
                <a:solidFill>
                  <a:srgbClr val="335B74"/>
                </a:solidFill>
              </a:rPr>
              <a:pPr/>
              <a:t>‹#›</a:t>
            </a:fld>
            <a:endParaRPr lang="zh-TW" altLang="en-US">
              <a:solidFill>
                <a:srgbClr val="335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7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5415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681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5264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2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5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5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3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9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2019/2/19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2019/2/19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4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5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cloud.google.com/bigtable/docs/cbt-overview" TargetMode="External"/><Relationship Id="rId4" Type="http://schemas.openxmlformats.org/officeDocument/2006/relationships/hyperlink" Target="https://cloud.google.com/bigtable/docs/schema-design-time-seri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"/>
          <p:cNvPicPr>
            <a:picLocks noChangeAspect="1"/>
          </p:cNvPicPr>
          <p:nvPr/>
        </p:nvPicPr>
        <p:blipFill>
          <a:blip r:embed="rId3" cstate="email">
            <a:lum brigh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0340"/>
          </a:xfrm>
          <a:prstGeom prst="rect">
            <a:avLst/>
          </a:prstGeom>
        </p:spPr>
      </p:pic>
      <p:sp>
        <p:nvSpPr>
          <p:cNvPr id="10" name="標題 10"/>
          <p:cNvSpPr txBox="1">
            <a:spLocks/>
          </p:cNvSpPr>
          <p:nvPr/>
        </p:nvSpPr>
        <p:spPr>
          <a:xfrm>
            <a:off x="-81335" y="5139618"/>
            <a:ext cx="10436514" cy="103312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anchor="b">
            <a:noAutofit/>
          </a:bodyPr>
          <a:lstStyle>
            <a:lvl1pPr marL="484632" algn="r" rtl="0" eaLnBrk="1" latinLnBrk="0" hangingPunct="1">
              <a:spcBef>
                <a:spcPct val="0"/>
              </a:spcBef>
              <a:buNone/>
              <a:defRPr lang="zh-TW" sz="45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en-US" sz="4800" b="1" dirty="0" smtClean="0">
                <a:ln w="6350">
                  <a:noFill/>
                </a:ln>
                <a:solidFill>
                  <a:prstClr val="whit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Tutorial</a:t>
            </a:r>
            <a:endParaRPr altLang="en-US" sz="4800" b="1" dirty="0">
              <a:ln w="6350">
                <a:noFill/>
              </a:ln>
              <a:solidFill>
                <a:prstClr val="white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271787" y="6285077"/>
            <a:ext cx="1920213" cy="461665"/>
            <a:chOff x="5436096" y="6062642"/>
            <a:chExt cx="2365976" cy="568838"/>
          </a:xfrm>
        </p:grpSpPr>
        <p:pic>
          <p:nvPicPr>
            <p:cNvPr id="12" name="Picture 7" descr="D:\WORK\88集團資料\智冠_圓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6093352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0152" y="6062642"/>
              <a:ext cx="1861920" cy="568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智冠科技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-81335" y="3953524"/>
            <a:ext cx="7282763" cy="118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ln w="6350">
                  <a:noFill/>
                </a:ln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智冠科技 數位發展中心</a:t>
            </a:r>
            <a:endParaRPr lang="en-US" altLang="zh-TW" sz="5400" b="1" dirty="0">
              <a:ln w="6350">
                <a:noFill/>
              </a:ln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68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106692"/>
            <a:ext cx="9906000" cy="4014123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10336696" y="1558456"/>
            <a:ext cx="1855304" cy="1184744"/>
            <a:chOff x="10336696" y="1558456"/>
            <a:chExt cx="1855304" cy="1184744"/>
          </a:xfrm>
        </p:grpSpPr>
        <p:sp>
          <p:nvSpPr>
            <p:cNvPr id="26" name="矩形 25"/>
            <p:cNvSpPr/>
            <p:nvPr/>
          </p:nvSpPr>
          <p:spPr>
            <a:xfrm>
              <a:off x="10336696" y="1558456"/>
              <a:ext cx="1855304" cy="118474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右大括弧 26"/>
            <p:cNvSpPr/>
            <p:nvPr/>
          </p:nvSpPr>
          <p:spPr>
            <a:xfrm rot="16200000">
              <a:off x="11147526" y="1498379"/>
              <a:ext cx="223040" cy="12655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10718358" y="1737360"/>
              <a:ext cx="1081377" cy="2822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Cluster</a:t>
              </a:r>
              <a:endParaRPr lang="zh-TW" altLang="en-US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1044441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11056287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1168905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98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15560"/>
            <a:ext cx="8305800" cy="4219575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3101009" y="3633746"/>
            <a:ext cx="421419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249725" y="3108960"/>
            <a:ext cx="22184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658262" y="3347499"/>
            <a:ext cx="101710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003729" y="5255811"/>
            <a:ext cx="4245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1693628" y="5542058"/>
            <a:ext cx="5820355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5160397" y="5844209"/>
            <a:ext cx="3657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09341"/>
            <a:ext cx="8458863" cy="4488092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2433099" y="2957885"/>
            <a:ext cx="97005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0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92299"/>
            <a:ext cx="8961989" cy="3072682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5931673" y="4929809"/>
            <a:ext cx="1630017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cxnSp>
        <p:nvCxnSpPr>
          <p:cNvPr id="7" name="直線接點 6"/>
          <p:cNvCxnSpPr/>
          <p:nvPr/>
        </p:nvCxnSpPr>
        <p:spPr>
          <a:xfrm flipV="1">
            <a:off x="5931673" y="4929809"/>
            <a:ext cx="1630017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07008"/>
            <a:ext cx="8109006" cy="45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cxnSp>
        <p:nvCxnSpPr>
          <p:cNvPr id="7" name="直線接點 6"/>
          <p:cNvCxnSpPr/>
          <p:nvPr/>
        </p:nvCxnSpPr>
        <p:spPr>
          <a:xfrm flipV="1">
            <a:off x="5931673" y="4929809"/>
            <a:ext cx="1630017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61807"/>
            <a:ext cx="8305800" cy="446743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091194" y="4524292"/>
            <a:ext cx="1121133" cy="2941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2091194" y="5062207"/>
            <a:ext cx="4667415" cy="159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4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27720"/>
            <a:ext cx="8307788" cy="438750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7370858" y="869291"/>
            <a:ext cx="3784822" cy="8388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Currently</a:t>
            </a:r>
            <a:br>
              <a:rPr lang="en-US" altLang="zh-TW" dirty="0" smtClean="0"/>
            </a:br>
            <a:r>
              <a:rPr lang="en-US" altLang="zh-TW" dirty="0" smtClean="0"/>
              <a:t>Cloud Storage and local data only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07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96312"/>
            <a:ext cx="8810045" cy="423889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5375081" y="5907819"/>
            <a:ext cx="2997642" cy="286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Key Management System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79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796995"/>
            <a:ext cx="8296275" cy="44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0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04946"/>
            <a:ext cx="7433023" cy="44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796995"/>
            <a:ext cx="7252524" cy="45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42" y="1901687"/>
            <a:ext cx="8372475" cy="47244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7243638" y="3786518"/>
            <a:ext cx="3975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7243638" y="5211126"/>
            <a:ext cx="3975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2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797201"/>
            <a:ext cx="8277225" cy="45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0" y="0"/>
            <a:ext cx="1082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990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185" y="1782653"/>
            <a:ext cx="10017349" cy="4602245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GCP, Step 2, 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Choose One Solution to Store Data: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</a:t>
            </a:r>
            <a:r>
              <a:rPr lang="en-US" altLang="zh-TW" sz="4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DataStore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transaction support for Hierarchy data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79" y="945577"/>
            <a:ext cx="770697" cy="6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26208"/>
            <a:ext cx="10058400" cy="4720644"/>
          </a:xfrm>
          <a:prstGeom prst="rect">
            <a:avLst/>
          </a:prstGeom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GCP, Step 2, 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Choose One Solution to Store Data: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</a:t>
            </a:r>
            <a:r>
              <a:rPr lang="en-US" altLang="zh-TW" sz="4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DataStore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transaction support for Hierarchy data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79" y="945577"/>
            <a:ext cx="770697" cy="638158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1273743" y="2679590"/>
            <a:ext cx="1954487" cy="6440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prstClr val="white"/>
                </a:solidFill>
              </a:rPr>
              <a:t>Attributes</a:t>
            </a:r>
            <a:endParaRPr lang="zh-TW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2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74821"/>
            <a:ext cx="10058400" cy="416518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1118574" y="2116702"/>
            <a:ext cx="1073426" cy="262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Memory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9098943" y="2912456"/>
            <a:ext cx="3093057" cy="262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prstClr val="white"/>
                </a:solidFill>
              </a:rPr>
              <a:t>Cloud: save it to xx entity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7267492" y="3225578"/>
            <a:ext cx="4924508" cy="46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prstClr val="white"/>
                </a:solidFill>
              </a:rPr>
              <a:t>Iterable</a:t>
            </a:r>
            <a:r>
              <a:rPr lang="en-US" altLang="zh-TW" dirty="0" smtClean="0">
                <a:solidFill>
                  <a:prstClr val="white"/>
                </a:solidFill>
              </a:rPr>
              <a:t>, since selected data (gigabyte)</a:t>
            </a:r>
            <a:br>
              <a:rPr lang="en-US" altLang="zh-TW" dirty="0" smtClean="0">
                <a:solidFill>
                  <a:prstClr val="white"/>
                </a:solidFill>
              </a:rPr>
            </a:br>
            <a:r>
              <a:rPr lang="en-US" altLang="zh-TW" dirty="0" smtClean="0">
                <a:solidFill>
                  <a:prstClr val="white"/>
                </a:solidFill>
              </a:rPr>
              <a:t>might too big to save into memory  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GCP, Step 2, 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Choose One Solution to Store Data: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</a:t>
            </a:r>
            <a:r>
              <a:rPr lang="en-US" altLang="zh-TW" sz="4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DataStore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transaction support for Hierarchy data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79" y="945577"/>
            <a:ext cx="770697" cy="63815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490622" y="3650679"/>
            <a:ext cx="1067904" cy="20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prstClr val="white"/>
                </a:solidFill>
              </a:rPr>
              <a:t>objectify</a:t>
            </a:r>
            <a:endParaRPr lang="zh-TW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03436"/>
            <a:ext cx="10022201" cy="417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0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8816672" cy="39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4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1815779"/>
            <a:ext cx="8611263" cy="4520734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373217" y="4929809"/>
            <a:ext cx="15027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4509714" y="5519531"/>
            <a:ext cx="15027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1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1001"/>
            <a:ext cx="6130455" cy="32873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870" y="1971001"/>
            <a:ext cx="5939252" cy="3427935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 flipV="1">
            <a:off x="6194066" y="2846567"/>
            <a:ext cx="2504661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圓角矩形 13"/>
          <p:cNvSpPr/>
          <p:nvPr/>
        </p:nvSpPr>
        <p:spPr>
          <a:xfrm>
            <a:off x="6194066" y="2949934"/>
            <a:ext cx="4381169" cy="78717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>
            <a:off x="9223513" y="4341411"/>
            <a:ext cx="17413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8572831" y="4575053"/>
            <a:ext cx="17413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9471329" y="4870173"/>
            <a:ext cx="17413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978010" y="2854518"/>
            <a:ext cx="1463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6449833" y="5129916"/>
            <a:ext cx="2773680" cy="66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365760" y="4261899"/>
            <a:ext cx="914400" cy="1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1527975" y="3735788"/>
            <a:ext cx="914400" cy="13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2106692"/>
            <a:ext cx="8277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36" y="1839028"/>
            <a:ext cx="8086725" cy="12477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11" y="3188471"/>
            <a:ext cx="8220075" cy="35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373217" y="4929809"/>
            <a:ext cx="15027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4509714" y="5519531"/>
            <a:ext cx="15027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10" y="2106692"/>
            <a:ext cx="7362825" cy="34723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221" y="2058984"/>
            <a:ext cx="4495800" cy="34956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1073" y="5911555"/>
            <a:ext cx="77628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8" y="1971001"/>
            <a:ext cx="7886369" cy="42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6" y="2190274"/>
            <a:ext cx="1581150" cy="2857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85" y="2476024"/>
            <a:ext cx="5941695" cy="35912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892" y="2138074"/>
            <a:ext cx="1590675" cy="342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0" y="2617126"/>
            <a:ext cx="5829123" cy="373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288" y="1815779"/>
            <a:ext cx="7148028" cy="288344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88" y="4182386"/>
            <a:ext cx="8305800" cy="21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8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71001"/>
            <a:ext cx="5895975" cy="400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69" y="2245705"/>
            <a:ext cx="81819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296275" cy="4465751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4301656" y="2592125"/>
            <a:ext cx="442887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4480560" y="4707173"/>
            <a:ext cx="2035534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65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84010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2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334375" cy="45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5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334375" cy="44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514522" cy="44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27" y="1887023"/>
            <a:ext cx="8762338" cy="490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2106692"/>
            <a:ext cx="8924378" cy="346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15779"/>
            <a:ext cx="8570181" cy="4509484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6591631" y="2274073"/>
            <a:ext cx="2496710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1186069" y="2433099"/>
            <a:ext cx="2837415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86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250155" cy="45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250155" cy="45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5" y="1815779"/>
            <a:ext cx="6804992" cy="453087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092" y="4253947"/>
            <a:ext cx="7169588" cy="178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3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343900" cy="449755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296063" y="2034727"/>
            <a:ext cx="426189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296063" y="2034727"/>
            <a:ext cx="426189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93730"/>
            <a:ext cx="7502470" cy="43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296063" y="2034727"/>
            <a:ext cx="426189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93730"/>
            <a:ext cx="7502470" cy="43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6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296063" y="2034727"/>
            <a:ext cx="426189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83153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296063" y="2034727"/>
            <a:ext cx="426189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7719392" cy="45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9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93" y="1876301"/>
            <a:ext cx="8439150" cy="479107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04298" y="3371353"/>
            <a:ext cx="1168841" cy="2703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字典順</a:t>
            </a:r>
            <a:r>
              <a:rPr lang="zh-TW" altLang="en-US" dirty="0"/>
              <a:t>序</a:t>
            </a:r>
          </a:p>
        </p:txBody>
      </p:sp>
      <p:cxnSp>
        <p:nvCxnSpPr>
          <p:cNvPr id="7" name="直線接點 6"/>
          <p:cNvCxnSpPr/>
          <p:nvPr/>
        </p:nvCxnSpPr>
        <p:spPr>
          <a:xfrm flipV="1">
            <a:off x="6126480" y="4349363"/>
            <a:ext cx="362181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231958" y="5160397"/>
            <a:ext cx="1081378" cy="7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4556097" y="6233823"/>
            <a:ext cx="2647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367130" y="3570136"/>
            <a:ext cx="2814762" cy="15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397071" y="4102873"/>
            <a:ext cx="612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3101009" y="4874150"/>
            <a:ext cx="3093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97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296063" y="2034727"/>
            <a:ext cx="426189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9024990" cy="38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6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296063" y="2034727"/>
            <a:ext cx="426189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9112320" cy="36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2428544"/>
            <a:ext cx="8220075" cy="3448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69" y="2006006"/>
            <a:ext cx="26860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9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296063" y="2034727"/>
            <a:ext cx="426189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63" y="1971001"/>
            <a:ext cx="8663672" cy="3769841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2703443" y="2639833"/>
            <a:ext cx="419828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83629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8514522" cy="42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6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372475" cy="442599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6591631" y="2647784"/>
            <a:ext cx="15902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1186069" y="2186609"/>
            <a:ext cx="8372475" cy="6838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2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8258175" cy="3495675"/>
          </a:xfrm>
          <a:prstGeom prst="rect">
            <a:avLst/>
          </a:prstGeom>
        </p:spPr>
      </p:pic>
      <p:sp>
        <p:nvSpPr>
          <p:cNvPr id="6" name="乘號 5"/>
          <p:cNvSpPr/>
          <p:nvPr/>
        </p:nvSpPr>
        <p:spPr>
          <a:xfrm>
            <a:off x="413468" y="1649492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25" y="1815779"/>
            <a:ext cx="8315325" cy="4286250"/>
          </a:xfrm>
          <a:prstGeom prst="rect">
            <a:avLst/>
          </a:prstGeom>
        </p:spPr>
      </p:pic>
      <p:sp>
        <p:nvSpPr>
          <p:cNvPr id="5" name="等於 4"/>
          <p:cNvSpPr/>
          <p:nvPr/>
        </p:nvSpPr>
        <p:spPr>
          <a:xfrm>
            <a:off x="542013" y="1815779"/>
            <a:ext cx="644056" cy="588396"/>
          </a:xfrm>
          <a:prstGeom prst="mathEqua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96552"/>
            <a:ext cx="8353425" cy="43053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186069" y="2210463"/>
            <a:ext cx="4006133" cy="15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2600076" y="5836257"/>
            <a:ext cx="787180" cy="7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4691269" y="2540276"/>
            <a:ext cx="3967701" cy="7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6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72917"/>
            <a:ext cx="9603850" cy="4343400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639339" y="2727297"/>
            <a:ext cx="409492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0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63" y="1804775"/>
            <a:ext cx="8401050" cy="255899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sp>
        <p:nvSpPr>
          <p:cNvPr id="12" name="乘號 11"/>
          <p:cNvSpPr/>
          <p:nvPr/>
        </p:nvSpPr>
        <p:spPr>
          <a:xfrm>
            <a:off x="413468" y="1649492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2824038" y="4079019"/>
            <a:ext cx="795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752476" y="4549471"/>
            <a:ext cx="795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363" y="4301657"/>
            <a:ext cx="8401049" cy="253115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2985714" y="3913366"/>
            <a:ext cx="795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03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06" y="2176462"/>
            <a:ext cx="10206355" cy="31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8" y="3964436"/>
            <a:ext cx="9835763" cy="2608785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30" y="1815779"/>
            <a:ext cx="9920860" cy="20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11" y="1971001"/>
            <a:ext cx="9009094" cy="37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15" y="1971001"/>
            <a:ext cx="9923819" cy="299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8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1186069" y="2106692"/>
            <a:ext cx="10003459" cy="2576626"/>
            <a:chOff x="1186069" y="2106692"/>
            <a:chExt cx="10003459" cy="225062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69" y="2106692"/>
              <a:ext cx="10003459" cy="2250623"/>
            </a:xfrm>
            <a:prstGeom prst="rect">
              <a:avLst/>
            </a:prstGeom>
          </p:spPr>
        </p:pic>
        <p:cxnSp>
          <p:nvCxnSpPr>
            <p:cNvPr id="6" name="直線接點 5"/>
            <p:cNvCxnSpPr/>
            <p:nvPr/>
          </p:nvCxnSpPr>
          <p:spPr>
            <a:xfrm>
              <a:off x="8332967" y="3160441"/>
              <a:ext cx="26318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>
            <a:xfrm>
              <a:off x="1305339" y="3519576"/>
              <a:ext cx="4483211" cy="28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4023484" y="3891760"/>
              <a:ext cx="65517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1305339" y="4219089"/>
              <a:ext cx="754049" cy="30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0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9783058" cy="35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09" y="1882552"/>
            <a:ext cx="8412356" cy="43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6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83153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64" y="1815779"/>
            <a:ext cx="8410575" cy="44578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407381" y="2941983"/>
            <a:ext cx="422214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14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1812896"/>
            <a:ext cx="9191708" cy="5045103"/>
          </a:xfrm>
          <a:prstGeom prst="rect">
            <a:avLst/>
          </a:prstGeom>
        </p:spPr>
      </p:pic>
      <p:sp>
        <p:nvSpPr>
          <p:cNvPr id="5" name="五角星形 4"/>
          <p:cNvSpPr/>
          <p:nvPr/>
        </p:nvSpPr>
        <p:spPr>
          <a:xfrm>
            <a:off x="1249680" y="1812896"/>
            <a:ext cx="428045" cy="31805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30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403204" cy="44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80"/>
            <a:ext cx="8538376" cy="45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546328" cy="44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6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6472361" cy="44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8" y="1815779"/>
            <a:ext cx="7775051" cy="45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83132"/>
            <a:ext cx="7798905" cy="43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06692"/>
            <a:ext cx="9090724" cy="348307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430741" y="1963972"/>
            <a:ext cx="4110824" cy="588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Encrypts and decrypted automatically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01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15779"/>
            <a:ext cx="8477250" cy="34638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42" y="5279666"/>
            <a:ext cx="8001000" cy="10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0"/>
            <a:ext cx="9591788" cy="2553291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5637474" y="2957886"/>
            <a:ext cx="3236181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3746389" y="4405023"/>
            <a:ext cx="1382202" cy="1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6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5637474" y="2957886"/>
            <a:ext cx="3236181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3746389" y="4405023"/>
            <a:ext cx="1382202" cy="13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5779"/>
            <a:ext cx="8827397" cy="44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931490"/>
            <a:ext cx="9611802" cy="4513415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6440556" y="3196424"/>
            <a:ext cx="3888188" cy="159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62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44" y="1815780"/>
            <a:ext cx="8382000" cy="45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83058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8" y="1971001"/>
            <a:ext cx="7981785" cy="42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4" y="1815779"/>
            <a:ext cx="8563916" cy="49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3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776486"/>
            <a:ext cx="8258175" cy="4552126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8092196" y="4781858"/>
            <a:ext cx="3495675" cy="1356568"/>
            <a:chOff x="1186069" y="1998553"/>
            <a:chExt cx="3495675" cy="13565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679" y="1998553"/>
              <a:ext cx="1809750" cy="5048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6069" y="2555021"/>
              <a:ext cx="3495675" cy="4191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9679" y="2974121"/>
              <a:ext cx="2314575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64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DataStore</a:t>
            </a:r>
            <a:r>
              <a:rPr lang="en-US" altLang="zh-TW" dirty="0" smtClean="0"/>
              <a:t>        (Cloud </a:t>
            </a:r>
            <a:r>
              <a:rPr lang="en-US" altLang="zh-TW" dirty="0" err="1" smtClean="0"/>
              <a:t>FireStore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484" y="943980"/>
            <a:ext cx="770697" cy="63815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71001"/>
            <a:ext cx="7915275" cy="15144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69" y="3922395"/>
            <a:ext cx="84010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89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5" y="1861039"/>
            <a:ext cx="7229475" cy="20478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7" y="2752920"/>
            <a:ext cx="7388502" cy="391822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359" y="4650437"/>
            <a:ext cx="7314540" cy="20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9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4" y="1911999"/>
            <a:ext cx="5749072" cy="409123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2762166"/>
            <a:ext cx="83343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9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0" y="0"/>
            <a:ext cx="1082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56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775335"/>
            <a:ext cx="6724650" cy="962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1802356"/>
            <a:ext cx="5915770" cy="501425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53" y="2106692"/>
            <a:ext cx="6077447" cy="4709922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59026" y="2106692"/>
            <a:ext cx="1050897" cy="3343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159025" y="3741735"/>
            <a:ext cx="1050897" cy="3343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6074796" y="2106692"/>
            <a:ext cx="1050897" cy="3343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6074796" y="4978438"/>
            <a:ext cx="1050897" cy="3343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5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710339"/>
            <a:ext cx="8191500" cy="9932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58" y="1737360"/>
            <a:ext cx="6526199" cy="5114719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5398936" y="2122998"/>
            <a:ext cx="2289975" cy="15346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0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42996"/>
            <a:ext cx="9269896" cy="47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56277"/>
            <a:ext cx="9576643" cy="4350068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8881607" y="2798859"/>
            <a:ext cx="1439186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407381" y="3069204"/>
            <a:ext cx="1113182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2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86069" y="687844"/>
            <a:ext cx="11094720" cy="1027021"/>
          </a:xfrm>
        </p:spPr>
        <p:txBody>
          <a:bodyPr>
            <a:normAutofit/>
          </a:bodyPr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 :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803082"/>
            <a:ext cx="7981784" cy="6054918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5979381" y="2266122"/>
            <a:ext cx="1661822" cy="7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658262" y="2433099"/>
            <a:ext cx="2468218" cy="92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768918" y="5478449"/>
            <a:ext cx="3872285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V="1">
            <a:off x="3768918" y="5907819"/>
            <a:ext cx="1518699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5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979381" y="2266122"/>
            <a:ext cx="1661822" cy="7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658262" y="2433099"/>
            <a:ext cx="2468218" cy="92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794364"/>
            <a:ext cx="84391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71" y="1876508"/>
            <a:ext cx="9776541" cy="47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0" y="0"/>
            <a:ext cx="1082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7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 flipV="1">
            <a:off x="5979381" y="2266122"/>
            <a:ext cx="1661822" cy="7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3658262" y="2433099"/>
            <a:ext cx="2468218" cy="92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2" y="2012964"/>
            <a:ext cx="9413386" cy="3155384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8086477" y="2894275"/>
            <a:ext cx="2011680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9016779" y="2012964"/>
            <a:ext cx="834887" cy="420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OLTP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07" y="760449"/>
            <a:ext cx="895640" cy="8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799458"/>
            <a:ext cx="9855063" cy="4463705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V="1">
            <a:off x="1280161" y="3695832"/>
            <a:ext cx="4516341" cy="397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2287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-1653941" y="197700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Bigtable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			   high throughput need, flatten data 1*N</a:t>
            </a:r>
            <a:endParaRPr lang="zh-TW" altLang="en-US" sz="20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82653"/>
            <a:ext cx="10058400" cy="47493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51" y="446017"/>
            <a:ext cx="661534" cy="599866"/>
          </a:xfrm>
          <a:prstGeom prst="rect">
            <a:avLst/>
          </a:prstGeom>
        </p:spPr>
      </p:pic>
      <p:sp>
        <p:nvSpPr>
          <p:cNvPr id="5" name="圓角矩形 4">
            <a:hlinkClick r:id="rId4"/>
          </p:cNvPr>
          <p:cNvSpPr/>
          <p:nvPr/>
        </p:nvSpPr>
        <p:spPr>
          <a:xfrm>
            <a:off x="6126480" y="696096"/>
            <a:ext cx="1756610" cy="3368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7030A0"/>
                </a:solidFill>
              </a:rPr>
              <a:t>fit time series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6" name="圓角矩形 5">
            <a:hlinkClick r:id="rId5"/>
          </p:cNvPr>
          <p:cNvSpPr/>
          <p:nvPr/>
        </p:nvSpPr>
        <p:spPr>
          <a:xfrm>
            <a:off x="8073811" y="686341"/>
            <a:ext cx="1604210" cy="3368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7030A0"/>
                </a:solidFill>
              </a:rPr>
              <a:t>cbt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0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71" y="1808922"/>
            <a:ext cx="8362950" cy="4953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89" y="4152072"/>
            <a:ext cx="5267325" cy="26098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410045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75348"/>
            <a:ext cx="8248650" cy="45534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14" y="2750535"/>
            <a:ext cx="6061242" cy="36782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81667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06" y="1907910"/>
            <a:ext cx="7332303" cy="46212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7030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57" y="1876984"/>
            <a:ext cx="7744571" cy="47937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0677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45152"/>
            <a:ext cx="8132860" cy="47358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8603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93830"/>
            <a:ext cx="9860142" cy="33017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5495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68743"/>
            <a:ext cx="7759148" cy="44808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44892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68743"/>
            <a:ext cx="7759148" cy="44808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09799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96385"/>
            <a:ext cx="8904136" cy="47509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7293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07928"/>
            <a:ext cx="8305800" cy="4800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415596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67" y="2024476"/>
            <a:ext cx="10477944" cy="4121882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7100515" y="2743200"/>
            <a:ext cx="3387255" cy="7951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3277262" y="4293704"/>
            <a:ext cx="7584220" cy="1326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186608" y="5220032"/>
            <a:ext cx="2329733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9300376" y="418769"/>
            <a:ext cx="1855304" cy="1184744"/>
            <a:chOff x="10336696" y="1558456"/>
            <a:chExt cx="1855304" cy="1184744"/>
          </a:xfrm>
        </p:grpSpPr>
        <p:sp>
          <p:nvSpPr>
            <p:cNvPr id="12" name="矩形 11"/>
            <p:cNvSpPr/>
            <p:nvPr/>
          </p:nvSpPr>
          <p:spPr>
            <a:xfrm>
              <a:off x="10336696" y="1558456"/>
              <a:ext cx="1855304" cy="118474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" name="右大括弧 12"/>
            <p:cNvSpPr/>
            <p:nvPr/>
          </p:nvSpPr>
          <p:spPr>
            <a:xfrm rot="16200000">
              <a:off x="11147526" y="1498379"/>
              <a:ext cx="223040" cy="12655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10718358" y="1737360"/>
              <a:ext cx="1081377" cy="2822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Cluster</a:t>
              </a:r>
              <a:endParaRPr lang="zh-TW" altLang="en-US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1044441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16" name="橢圓 15"/>
            <p:cNvSpPr/>
            <p:nvPr/>
          </p:nvSpPr>
          <p:spPr>
            <a:xfrm>
              <a:off x="11056287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17" name="橢圓 16"/>
            <p:cNvSpPr/>
            <p:nvPr/>
          </p:nvSpPr>
          <p:spPr>
            <a:xfrm>
              <a:off x="1168905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1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07928"/>
            <a:ext cx="8305800" cy="4800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5423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12898"/>
            <a:ext cx="8353425" cy="43493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9021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186069" y="2008159"/>
            <a:ext cx="8633792" cy="4158078"/>
            <a:chOff x="1186069" y="2008159"/>
            <a:chExt cx="8058150" cy="415807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069" y="2008159"/>
              <a:ext cx="8058150" cy="264984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69" y="4794637"/>
              <a:ext cx="8058150" cy="137160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32708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93" y="4603804"/>
            <a:ext cx="8334375" cy="22541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2897"/>
            <a:ext cx="8353425" cy="28624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cxnSp>
        <p:nvCxnSpPr>
          <p:cNvPr id="6" name="直線接點 5"/>
          <p:cNvCxnSpPr/>
          <p:nvPr/>
        </p:nvCxnSpPr>
        <p:spPr>
          <a:xfrm>
            <a:off x="2027583" y="4587900"/>
            <a:ext cx="704485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0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63972"/>
            <a:ext cx="8515350" cy="4405271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932167" y="6042991"/>
            <a:ext cx="1717482" cy="1908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9561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8" y="1855635"/>
            <a:ext cx="8665597" cy="4488374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V="1">
            <a:off x="1288111" y="3124863"/>
            <a:ext cx="6019137" cy="238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9216887" y="2935357"/>
            <a:ext cx="388289" cy="66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0875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33" y="1887357"/>
            <a:ext cx="7019925" cy="10477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309192"/>
            <a:ext cx="8258175" cy="3038475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3658262" y="5740842"/>
            <a:ext cx="889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728791" y="5740842"/>
            <a:ext cx="18745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424954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94" y="1837952"/>
            <a:ext cx="8420100" cy="4435627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1447137" y="2894275"/>
            <a:ext cx="4341413" cy="7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5197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2"/>
            <a:ext cx="10506226" cy="3454428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5883966" y="4532244"/>
            <a:ext cx="48980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698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39237"/>
            <a:ext cx="9071114" cy="422910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1781092" y="5701085"/>
            <a:ext cx="3840480" cy="159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1781092" y="5996775"/>
            <a:ext cx="39405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9423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7100515" y="2743200"/>
            <a:ext cx="3387255" cy="7951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3277262" y="4293704"/>
            <a:ext cx="7584220" cy="1326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186608" y="5220032"/>
            <a:ext cx="2329733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64" y="1796590"/>
            <a:ext cx="10001416" cy="3960153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5661329" y="2250219"/>
            <a:ext cx="14080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386099" y="2250219"/>
            <a:ext cx="3642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括弧 13"/>
          <p:cNvSpPr/>
          <p:nvPr/>
        </p:nvSpPr>
        <p:spPr>
          <a:xfrm>
            <a:off x="1249679" y="3681454"/>
            <a:ext cx="229263" cy="164592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81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28800"/>
            <a:ext cx="9079065" cy="46164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5666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6" y="1804944"/>
            <a:ext cx="8606873" cy="4888792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5462546" y="5693134"/>
            <a:ext cx="2337684" cy="54068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38927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97790"/>
            <a:ext cx="8124825" cy="45125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57" y="1797741"/>
            <a:ext cx="1628775" cy="4000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93464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1"/>
            <a:ext cx="9626061" cy="36898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76614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57966"/>
            <a:ext cx="8986541" cy="387034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715123" y="4102873"/>
            <a:ext cx="36735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7839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57966"/>
            <a:ext cx="8986541" cy="3870340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4715123" y="4102873"/>
            <a:ext cx="36735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98392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4715123" y="4102873"/>
            <a:ext cx="367350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47" y="1994493"/>
            <a:ext cx="8305800" cy="35528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20235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97459"/>
            <a:ext cx="8214860" cy="32094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63518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2"/>
            <a:ext cx="8286750" cy="368617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2806810" y="3442915"/>
            <a:ext cx="94620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9332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1"/>
            <a:ext cx="9803573" cy="354668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3069203" y="4023361"/>
            <a:ext cx="94620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6775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7100515" y="2743200"/>
            <a:ext cx="3387255" cy="7951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3277262" y="4293704"/>
            <a:ext cx="7584220" cy="1326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5661329" y="2250219"/>
            <a:ext cx="14080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386099" y="2250219"/>
            <a:ext cx="3642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93582"/>
            <a:ext cx="10033221" cy="3226450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V="1">
            <a:off x="2472856" y="2862470"/>
            <a:ext cx="2949934" cy="79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46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3069203" y="4023361"/>
            <a:ext cx="94620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15477"/>
            <a:ext cx="8448675" cy="22955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7669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3069203" y="4023361"/>
            <a:ext cx="94620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08" y="1811757"/>
            <a:ext cx="5112949" cy="48315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757" y="1811757"/>
            <a:ext cx="5476603" cy="48315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410706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Spanner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91914"/>
            <a:ext cx="8315325" cy="44214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4036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0" y="0"/>
            <a:ext cx="1082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41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Cloud SQL, RDB for gigabytes</a:t>
            </a:r>
            <a:endParaRPr lang="zh-TW" altLang="en-US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58400" cy="42993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67" y="1106030"/>
            <a:ext cx="702366" cy="6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89" y="1845734"/>
            <a:ext cx="8749085" cy="436447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198782" y="2305878"/>
            <a:ext cx="4245997" cy="1661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prstClr val="white"/>
                </a:solidFill>
              </a:rPr>
              <a:t>Cons</a:t>
            </a:r>
            <a:r>
              <a:rPr lang="zh-TW" altLang="en-US" dirty="0" smtClean="0">
                <a:solidFill>
                  <a:prstClr val="white"/>
                </a:solidFill>
              </a:rPr>
              <a:t>：</a:t>
            </a:r>
            <a:endParaRPr lang="en-US" altLang="zh-TW" dirty="0" smtClean="0">
              <a:solidFill>
                <a:prstClr val="white"/>
              </a:solidFill>
            </a:endParaRPr>
          </a:p>
          <a:p>
            <a:r>
              <a:rPr lang="en-US" altLang="zh-TW" dirty="0" smtClean="0">
                <a:solidFill>
                  <a:prstClr val="white"/>
                </a:solidFill>
              </a:rPr>
              <a:t>Use RDB schema to show OO Data, Hierarchical, </a:t>
            </a:r>
            <a:br>
              <a:rPr lang="en-US" altLang="zh-TW" dirty="0" smtClean="0">
                <a:solidFill>
                  <a:prstClr val="white"/>
                </a:solidFill>
              </a:rPr>
            </a:br>
            <a:r>
              <a:rPr lang="en-US" altLang="zh-TW" dirty="0" smtClean="0">
                <a:solidFill>
                  <a:prstClr val="white"/>
                </a:solidFill>
              </a:rPr>
              <a:t>NULL is needed to fill in the column</a:t>
            </a:r>
            <a:br>
              <a:rPr lang="en-US" altLang="zh-TW" dirty="0" smtClean="0">
                <a:solidFill>
                  <a:prstClr val="white"/>
                </a:solidFill>
              </a:rPr>
            </a:br>
            <a:r>
              <a:rPr lang="en-US" altLang="zh-TW" dirty="0">
                <a:solidFill>
                  <a:prstClr val="white"/>
                </a:solidFill>
              </a:rPr>
              <a:t>which leads to data </a:t>
            </a:r>
            <a:r>
              <a:rPr lang="en-US" altLang="zh-TW" dirty="0" smtClean="0">
                <a:solidFill>
                  <a:prstClr val="white"/>
                </a:solidFill>
              </a:rPr>
              <a:t>integrity problems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GCP, Step 2, 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Choose One Solution to Store Data: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Cloud SQL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TW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RDB for gigabytes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1106030"/>
            <a:ext cx="702366" cy="6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2106692"/>
            <a:ext cx="8429625" cy="4162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2420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61848"/>
            <a:ext cx="8229600" cy="44673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78613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790700"/>
            <a:ext cx="8229600" cy="45226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0340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30085"/>
            <a:ext cx="8534400" cy="44832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5504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249679" y="1973207"/>
            <a:ext cx="10698630" cy="3529096"/>
            <a:chOff x="1249679" y="1973207"/>
            <a:chExt cx="10698630" cy="3529096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79" y="1973207"/>
              <a:ext cx="10433849" cy="3529096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18747" y="3482671"/>
              <a:ext cx="529562" cy="303847"/>
            </a:xfrm>
            <a:prstGeom prst="rect">
              <a:avLst/>
            </a:prstGeom>
          </p:spPr>
        </p:pic>
        <p:sp>
          <p:nvSpPr>
            <p:cNvPr id="10" name="圓角矩形 9"/>
            <p:cNvSpPr/>
            <p:nvPr/>
          </p:nvSpPr>
          <p:spPr>
            <a:xfrm>
              <a:off x="1932167" y="3786518"/>
              <a:ext cx="453224" cy="24479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五角星形 12"/>
          <p:cNvSpPr/>
          <p:nvPr/>
        </p:nvSpPr>
        <p:spPr>
          <a:xfrm rot="1070962">
            <a:off x="6578284" y="262266"/>
            <a:ext cx="1066209" cy="8961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 flipV="1">
            <a:off x="2869774" y="2981739"/>
            <a:ext cx="4929809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5979381" y="3283889"/>
            <a:ext cx="1916265" cy="159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51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163" y="1868557"/>
            <a:ext cx="8162925" cy="444033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8065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39" y="1892534"/>
            <a:ext cx="8429625" cy="33432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9380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47684"/>
            <a:ext cx="8382000" cy="43940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96848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47684"/>
            <a:ext cx="8382000" cy="43940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47709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Cloud SQL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133" y="1860604"/>
            <a:ext cx="8391525" cy="45225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7938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0" y="0"/>
            <a:ext cx="10823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183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GCP, Step 2, 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Choose One Solution to Store Data: </a:t>
            </a:r>
            <a:b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                        </a:t>
            </a:r>
            <a:r>
              <a:rPr lang="en-US" altLang="zh-TW" sz="4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BigQuery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zh-TW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zh-TW" sz="4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Datawarehouse</a:t>
            </a:r>
            <a:r>
              <a:rPr lang="en-US" altLang="zh-TW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solution</a:t>
            </a:r>
            <a:endParaRPr lang="zh-TW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811" y="1154170"/>
            <a:ext cx="628483" cy="628483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69" y="1782653"/>
            <a:ext cx="10058400" cy="47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48069"/>
            <a:ext cx="9149100" cy="4397072"/>
          </a:xfrm>
          <a:prstGeom prst="rect">
            <a:avLst/>
          </a:prstGeom>
        </p:spPr>
      </p:pic>
      <p:pic>
        <p:nvPicPr>
          <p:cNvPr id="5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62601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66849"/>
            <a:ext cx="9269896" cy="4822584"/>
          </a:xfrm>
          <a:prstGeom prst="rect">
            <a:avLst/>
          </a:prstGeom>
        </p:spPr>
      </p:pic>
      <p:pic>
        <p:nvPicPr>
          <p:cNvPr id="6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8" name="矩形 7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5455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28800"/>
            <a:ext cx="8296275" cy="4468634"/>
          </a:xfrm>
          <a:prstGeom prst="rect">
            <a:avLst/>
          </a:prstGeom>
        </p:spPr>
      </p:pic>
      <p:pic>
        <p:nvPicPr>
          <p:cNvPr id="6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409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1932167" y="3786518"/>
            <a:ext cx="453224" cy="2447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0077"/>
            <a:ext cx="9500483" cy="4002468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1470991" y="3299791"/>
            <a:ext cx="3927945" cy="15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4667416" y="2884627"/>
            <a:ext cx="731520" cy="79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28800"/>
            <a:ext cx="8296275" cy="4468634"/>
          </a:xfrm>
          <a:prstGeom prst="rect">
            <a:avLst/>
          </a:prstGeom>
        </p:spPr>
      </p:pic>
      <p:pic>
        <p:nvPicPr>
          <p:cNvPr id="5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68158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840069"/>
            <a:ext cx="8395253" cy="4401706"/>
          </a:xfrm>
          <a:prstGeom prst="rect">
            <a:avLst/>
          </a:prstGeom>
        </p:spPr>
      </p:pic>
      <p:pic>
        <p:nvPicPr>
          <p:cNvPr id="6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7" name="矩形 6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19867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59664"/>
            <a:ext cx="9013648" cy="4075375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 flipV="1">
            <a:off x="3951798" y="5144494"/>
            <a:ext cx="2584174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90090" y="5581815"/>
            <a:ext cx="1936143" cy="7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9" name="矩形 8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76487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 flipV="1">
            <a:off x="3951798" y="5144494"/>
            <a:ext cx="2584174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90090" y="5581815"/>
            <a:ext cx="1936143" cy="7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8" y="1915860"/>
            <a:ext cx="8037445" cy="4389524"/>
          </a:xfrm>
          <a:prstGeom prst="rect">
            <a:avLst/>
          </a:prstGeom>
        </p:spPr>
      </p:pic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10" name="矩形 9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415002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 flipV="1">
            <a:off x="3951798" y="5144494"/>
            <a:ext cx="2584174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6190090" y="5581815"/>
            <a:ext cx="1936143" cy="79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1952087"/>
            <a:ext cx="9667461" cy="4633619"/>
          </a:xfrm>
          <a:prstGeom prst="rect">
            <a:avLst/>
          </a:prstGeom>
        </p:spPr>
      </p:pic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10" name="矩形 9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42021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8" y="2783890"/>
            <a:ext cx="7441096" cy="33357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68" y="1995663"/>
            <a:ext cx="2004119" cy="588511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 flipV="1">
            <a:off x="3316557" y="5955527"/>
            <a:ext cx="1661822" cy="79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7914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91706"/>
            <a:ext cx="8362950" cy="4219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3104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09802"/>
            <a:ext cx="9213074" cy="31624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309" y="4961614"/>
            <a:ext cx="7839075" cy="1162050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2923133" y="2902226"/>
            <a:ext cx="30771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2534844" y="5828306"/>
            <a:ext cx="4438450" cy="92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93676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25031"/>
            <a:ext cx="6275111" cy="4315541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>
            <a:off x="1661823" y="2552369"/>
            <a:ext cx="232973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2051437" y="5001370"/>
            <a:ext cx="3538330" cy="795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93447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24297"/>
            <a:ext cx="7022161" cy="41942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273274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1826108"/>
            <a:ext cx="9468678" cy="441040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0670709" y="3219767"/>
            <a:ext cx="1376218" cy="9228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Big Table Document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249680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Big Table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10336696" y="1558456"/>
            <a:ext cx="1855304" cy="1184744"/>
            <a:chOff x="10336696" y="1558456"/>
            <a:chExt cx="1855304" cy="1184744"/>
          </a:xfrm>
        </p:grpSpPr>
        <p:sp>
          <p:nvSpPr>
            <p:cNvPr id="4" name="矩形 3"/>
            <p:cNvSpPr/>
            <p:nvPr/>
          </p:nvSpPr>
          <p:spPr>
            <a:xfrm>
              <a:off x="10336696" y="1558456"/>
              <a:ext cx="1855304" cy="118474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右大括弧 4"/>
            <p:cNvSpPr/>
            <p:nvPr/>
          </p:nvSpPr>
          <p:spPr>
            <a:xfrm rot="16200000">
              <a:off x="11147526" y="1498379"/>
              <a:ext cx="223040" cy="126554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10718358" y="1737360"/>
              <a:ext cx="1081377" cy="2822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Cluster</a:t>
              </a:r>
              <a:endParaRPr lang="zh-TW" altLang="en-US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044441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1056287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11689059" y="2288970"/>
              <a:ext cx="405517" cy="2862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</a:t>
              </a:r>
              <a:endParaRPr lang="zh-TW" altLang="en-US" dirty="0"/>
            </a:p>
          </p:txBody>
        </p:sp>
      </p:grpSp>
      <p:cxnSp>
        <p:nvCxnSpPr>
          <p:cNvPr id="15" name="直線接點 14"/>
          <p:cNvCxnSpPr/>
          <p:nvPr/>
        </p:nvCxnSpPr>
        <p:spPr>
          <a:xfrm>
            <a:off x="3649649" y="3704129"/>
            <a:ext cx="521874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10849936" y="3363904"/>
            <a:ext cx="1017767" cy="25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Cluster</a:t>
            </a:r>
            <a:endParaRPr lang="zh-TW" altLang="en-US" dirty="0"/>
          </a:p>
        </p:txBody>
      </p:sp>
      <p:cxnSp>
        <p:nvCxnSpPr>
          <p:cNvPr id="18" name="直線接點 17"/>
          <p:cNvCxnSpPr>
            <a:endCxn id="16" idx="2"/>
          </p:cNvCxnSpPr>
          <p:nvPr/>
        </p:nvCxnSpPr>
        <p:spPr>
          <a:xfrm flipV="1">
            <a:off x="11358819" y="3618346"/>
            <a:ext cx="1" cy="168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11156060" y="3786518"/>
            <a:ext cx="405517" cy="2862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</a:t>
            </a:r>
            <a:endParaRPr lang="zh-TW" altLang="en-US" dirty="0"/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3954759" y="5160397"/>
            <a:ext cx="5613621" cy="15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59" y="5820850"/>
            <a:ext cx="7734300" cy="923925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9114291" y="1070892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</a:t>
            </a:r>
            <a:r>
              <a:rPr lang="en-US" altLang="zh-TW" dirty="0" smtClean="0"/>
              <a:t>p to 2 clusters in 1 instance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857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591" y="4412204"/>
            <a:ext cx="6820521" cy="18871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793973"/>
            <a:ext cx="2941983" cy="5269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069" y="2233431"/>
            <a:ext cx="6096000" cy="21526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3665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332"/>
            <a:ext cx="5963478" cy="303388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670" y="1863972"/>
            <a:ext cx="6586330" cy="3276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10315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12857"/>
            <a:ext cx="8239125" cy="43812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160994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56699"/>
            <a:ext cx="6818658" cy="39917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</p:spTree>
    <p:extLst>
      <p:ext uri="{BB962C8B-B14F-4D97-AF65-F5344CB8AC3E}">
        <p14:creationId xmlns:p14="http://schemas.microsoft.com/office/powerpoint/2010/main" val="8034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62" y="1853813"/>
            <a:ext cx="8353425" cy="4356156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V="1">
            <a:off x="3617843" y="2854518"/>
            <a:ext cx="2949934" cy="79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81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23221"/>
            <a:ext cx="8315325" cy="2057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69" y="3846443"/>
            <a:ext cx="8477250" cy="24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1219"/>
            <a:ext cx="7781925" cy="44005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62" y="1801219"/>
            <a:ext cx="6630518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186069" y="1996150"/>
            <a:ext cx="9205353" cy="3999133"/>
            <a:chOff x="1186069" y="1996150"/>
            <a:chExt cx="9205353" cy="399913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6069" y="1996150"/>
              <a:ext cx="9205353" cy="399913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9269" y="2690149"/>
              <a:ext cx="6400800" cy="714375"/>
            </a:xfrm>
            <a:prstGeom prst="rect">
              <a:avLst/>
            </a:prstGeom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473" y="99390"/>
            <a:ext cx="3190875" cy="160876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348" y="99390"/>
            <a:ext cx="4220983" cy="16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2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965835"/>
            <a:ext cx="84772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097280" y="710339"/>
            <a:ext cx="10058400" cy="1027021"/>
          </a:xfrm>
        </p:spPr>
        <p:txBody>
          <a:bodyPr/>
          <a:lstStyle/>
          <a:p>
            <a:r>
              <a:rPr lang="en-US" altLang="zh-TW" dirty="0" err="1" smtClean="0"/>
              <a:t>BigQuery</a:t>
            </a:r>
            <a:endParaRPr lang="zh-TW" altLang="en-US" dirty="0"/>
          </a:p>
        </p:txBody>
      </p:sp>
      <p:pic>
        <p:nvPicPr>
          <p:cNvPr id="9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27" y="1079671"/>
            <a:ext cx="628483" cy="628483"/>
          </a:xfrm>
        </p:spPr>
      </p:pic>
      <p:sp>
        <p:nvSpPr>
          <p:cNvPr id="6" name="矩形 5"/>
          <p:cNvSpPr/>
          <p:nvPr/>
        </p:nvSpPr>
        <p:spPr>
          <a:xfrm>
            <a:off x="1186069" y="341007"/>
            <a:ext cx="4944386" cy="369332"/>
          </a:xfrm>
          <a:prstGeom prst="rect">
            <a:avLst/>
          </a:prstGeom>
          <a:solidFill>
            <a:srgbClr val="2683C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0" noProof="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69" y="1884258"/>
            <a:ext cx="9246042" cy="4064146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 flipV="1">
            <a:off x="6448508" y="3315695"/>
            <a:ext cx="1121134" cy="79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4818490" y="3482671"/>
            <a:ext cx="3132814" cy="2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7879743" y="3737113"/>
            <a:ext cx="2099144" cy="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639294" y="3916331"/>
            <a:ext cx="1453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65088</TotalTime>
  <Words>897</Words>
  <Application>Microsoft Office PowerPoint</Application>
  <PresentationFormat>寬螢幕</PresentationFormat>
  <Paragraphs>364</Paragraphs>
  <Slides>176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176</vt:i4>
      </vt:variant>
    </vt:vector>
  </HeadingPairs>
  <TitlesOfParts>
    <vt:vector size="183" baseType="lpstr">
      <vt:lpstr>微軟正黑體</vt:lpstr>
      <vt:lpstr>新細明體</vt:lpstr>
      <vt:lpstr>Arial</vt:lpstr>
      <vt:lpstr>Calibri</vt:lpstr>
      <vt:lpstr>Calibri Light</vt:lpstr>
      <vt:lpstr>1_Office 佈景主題</vt:lpstr>
      <vt:lpstr>1_回顧</vt:lpstr>
      <vt:lpstr>PowerPoint 簡報</vt:lpstr>
      <vt:lpstr>PowerPoint 簡報</vt:lpstr>
      <vt:lpstr>PowerPoint 簡報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</vt:lpstr>
      <vt:lpstr> Big Table Document :</vt:lpstr>
      <vt:lpstr> Big Table Document</vt:lpstr>
      <vt:lpstr> Big Table Document</vt:lpstr>
      <vt:lpstr>PowerPoint 簡報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 Cloud Spanner</vt:lpstr>
      <vt:lpstr>PowerPoint 簡報</vt:lpstr>
      <vt:lpstr>GCP, Step 2, Choose One Solution to Store Data:                           Cloud SQL, RDB for gigabytes</vt:lpstr>
      <vt:lpstr>PowerPoint 簡報</vt:lpstr>
      <vt:lpstr> Cloud SQL</vt:lpstr>
      <vt:lpstr> Cloud SQL</vt:lpstr>
      <vt:lpstr> Cloud SQL</vt:lpstr>
      <vt:lpstr> Cloud SQL</vt:lpstr>
      <vt:lpstr> Cloud SQL</vt:lpstr>
      <vt:lpstr> Cloud SQL</vt:lpstr>
      <vt:lpstr> Cloud SQL</vt:lpstr>
      <vt:lpstr> Cloud SQL</vt:lpstr>
      <vt:lpstr> Cloud SQL</vt:lpstr>
      <vt:lpstr>PowerPoint 簡報</vt:lpstr>
      <vt:lpstr>PowerPoint 簡報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BigQuery</vt:lpstr>
      <vt:lpstr>PowerPoint 簡報</vt:lpstr>
      <vt:lpstr>PowerPoint 簡報</vt:lpstr>
      <vt:lpstr>PowerPoint 簡報</vt:lpstr>
      <vt:lpstr>PowerPoint 簡報</vt:lpstr>
      <vt:lpstr>DataStore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DataStore        (Cloud FireStore)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PoHsiang Chang</dc:creator>
  <cp:lastModifiedBy>PoHsiang Chang</cp:lastModifiedBy>
  <cp:revision>453</cp:revision>
  <dcterms:created xsi:type="dcterms:W3CDTF">2018-11-16T06:29:05Z</dcterms:created>
  <dcterms:modified xsi:type="dcterms:W3CDTF">2019-02-21T01:34:23Z</dcterms:modified>
</cp:coreProperties>
</file>